
<file path=[Content_Types].xml><?xml version="1.0" encoding="utf-8"?>
<Types xmlns="http://schemas.openxmlformats.org/package/2006/content-types">
  <Default Extension="avi" ContentType="video/x-msvideo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276" r:id="rId3"/>
    <p:sldId id="280" r:id="rId4"/>
    <p:sldId id="271" r:id="rId5"/>
    <p:sldId id="281" r:id="rId6"/>
    <p:sldId id="272" r:id="rId7"/>
    <p:sldId id="274" r:id="rId8"/>
    <p:sldId id="269" r:id="rId9"/>
    <p:sldId id="278" r:id="rId10"/>
    <p:sldId id="282" r:id="rId11"/>
    <p:sldId id="275" r:id="rId12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hjperCVdZ5p6Rqmm6HW2ivIgpO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>
      <p:cViewPr varScale="1">
        <p:scale>
          <a:sx n="140" d="100"/>
          <a:sy n="140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15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466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48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823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76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39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608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199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69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629842" y="2087563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629150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4629150" y="2087563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2758943" y="-608939"/>
            <a:ext cx="3626115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5107914" y="1740032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107413" y="-174493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bitsandbrains.io/2018/10/21/numerical-packages.html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www.go-fair.org/fair-principles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neurodata.io/project/zebrom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viz.neurodata.io/#!%7B%22layers%22:%5B%7B%22source%22:%22boss://https://api.boss.neurodata.io/hildebrand/130201zf142/160515_SWiFT_60nmpx?%22%2C%22type%22:%22image%22%2C%22opacity%22:1%2C%22blend%22:%22additive%22%2C%22name%22:%22160515_SWiFT_60nmpx%22%7D%5D%2C%22navigation%22:%7B%22pose%22:%7B%22position%22:%7B%22voxelSize%22:%5B56.400001525878906%2C56.400001525878906%2C60%5D%2C%22voxelCoordinates%22:%5B4750.68603515625%2C4063.03369140625%2C12611.294921875%5D%7D%7D%2C%22zoomFactor%22:56.400001525878906%7D%2C%22perspectiveOrientation%22:%5B0.21887505054473877%2C-0.36591482162475586%2C-0.8223255276679993%2C0.3768033981323242%5D%2C%22perspectiveZoom%22:512%2C%22layout%22:%224panel%22%7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neurodata.io/ndcloud/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www.nature.com/articles/s41592-018-0181-1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zbrain.viz.neurodata.io/#!%7B%22layers%22:%5B%7B%22source%22:%22boss://https://api.boss.neurodata.io/ZBrain/ZBrain/Elavl3_GCaMP5G_MeanOf7?window=0%2C31564%22%2C%22type%22:%22image%22%2C%22opacity%22:1%2C%22blend%22:%22additive%22%2C%22name%22:%22Elavl3_GCaMP5G_MeanOf7%22%7D%2C%7B%22source%22:%22precomputed://https://s3.amazonaws.com/zbrain/atlas_owen%22%2C%22type%22:%22segmentation%22%2C%22selectedAlpha%22:0.3%2C%22objectAlpha%22:0.94%2C%22segments%22:%5B%221%22%2C%2210%22%2C%2211%22%2C%2212%22%2C%2213%22%2C%2214%22%2C%2215%22%2C%2216%22%2C%2217%22%2C%2218%22%2C%2219%22%2C%222%22%2C%2220%22%2C%2221%22%2C%2222%22%2C%2223%22%2C%2224%22%2C%2225%22%2C%2226%22%2C%2227%22%2C%2228%22%2C%2229%22%2C%223%22%2C%2230%22%2C%2231%22%2C%2232%22%2C%2233%22%2C%224%22%2C%225%22%2C%226%22%2C%227%22%2C%228%22%2C%229%22%5D%2C%22name%22:%22zbrain_atlas%22%7D%5D%2C%22navigation%22:%7B%22pose%22:%7B%22position%22:%7B%22voxelSize%22:%5B798%2C798%2C2000%5D%2C%22voxelCoordinates%22:%5B531.6127319335938%2C284.77301025390625%2C85.78133392333984%5D%7D%7D%2C%22zoomFactor%22:798%7D%2C%22perspectiveOrientation%22:%5B-0.8836569786071777%2C0.02516416274011135%2C-0.12580208480358124%2C0.45021212100982666%5D%2C%22perspectiveZoom%22:8192%2C%22layout%22:%224panel%22%7D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neurodata.io/re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biorxiv.org/content/10.1101/604405v1.abstract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Rj04oTsWOY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ww.biorxiv.org/content/10.1101/479055v1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hyperlink" Target="https://github.com/flatironinstitute/CaImAn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elifesciences.org/articles/41690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video" Target="../media/media2.avi"/><Relationship Id="rId16" Type="http://schemas.openxmlformats.org/officeDocument/2006/relationships/image" Target="../media/image19.png"/><Relationship Id="rId1" Type="http://schemas.microsoft.com/office/2007/relationships/media" Target="../media/media2.avi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Relationship Id="rId14" Type="http://schemas.openxmlformats.org/officeDocument/2006/relationships/hyperlink" Target="https://neurodata.io/mgc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neurodata.io/mgc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github.com/flatironinstitute/CaImAn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neurodata.io/reg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neurodata.io/project/zebromes/" TargetMode="External"/><Relationship Id="rId10" Type="http://schemas.openxmlformats.org/officeDocument/2006/relationships/hyperlink" Target="https://neurodata.io/ndcloud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hyperlink" Target="https://neurodata.io/graspy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265559" y="343144"/>
            <a:ext cx="666229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Data Science Core</a:t>
            </a:r>
            <a:endParaRPr dirty="0"/>
          </a:p>
        </p:txBody>
      </p:sp>
      <p:sp>
        <p:nvSpPr>
          <p:cNvPr id="89" name="Google Shape;89;p1"/>
          <p:cNvSpPr txBox="1"/>
          <p:nvPr/>
        </p:nvSpPr>
        <p:spPr>
          <a:xfrm>
            <a:off x="762000" y="716101"/>
            <a:ext cx="762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</a:rPr>
              <a:t>Joshua T. Vogelstein, Randal Burns</a:t>
            </a:r>
            <a:endParaRPr lang="en-US" sz="1042" dirty="0">
              <a:solidFill>
                <a:schemeClr val="dk1"/>
              </a:solidFill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poto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348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rimary</a:t>
            </a:r>
            <a:endParaRPr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39" name="Google Shape;94;p1">
            <a:extLst>
              <a:ext uri="{FF2B5EF4-FFF2-40B4-BE49-F238E27FC236}">
                <a16:creationId xmlns:a16="http://schemas.microsoft.com/office/drawing/2014/main" id="{0A5C07C4-1F79-5749-AA48-C7CEF43A00B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56" y="1231249"/>
            <a:ext cx="8013844" cy="409834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4DE8C959-FD48-CB48-83A1-BFC713A8F504}"/>
              </a:ext>
            </a:extLst>
          </p:cNvPr>
          <p:cNvSpPr txBox="1">
            <a:spLocks/>
          </p:cNvSpPr>
          <p:nvPr/>
        </p:nvSpPr>
        <p:spPr>
          <a:xfrm>
            <a:off x="368155" y="1382842"/>
            <a:ext cx="7292705" cy="27657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Consult on ”best practices” for all data science activities for the U19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Manage multi-scale atlas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Make all reference data open access according to </a:t>
            </a:r>
            <a:r>
              <a:rPr lang="en-US" dirty="0">
                <a:hlinkClick r:id="rId10"/>
              </a:rPr>
              <a:t>FAIR</a:t>
            </a:r>
            <a:r>
              <a:rPr lang="en-US" dirty="0"/>
              <a:t> principles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Make all data science software tools open source according to </a:t>
            </a:r>
            <a:r>
              <a:rPr lang="en-US" dirty="0">
                <a:hlinkClick r:id="rId11"/>
              </a:rPr>
              <a:t>FIRM</a:t>
            </a:r>
            <a:r>
              <a:rPr lang="en-US" dirty="0"/>
              <a:t> principles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49" name="Google Shape;97;g5cd51a5cef_0_0">
            <a:extLst>
              <a:ext uri="{FF2B5EF4-FFF2-40B4-BE49-F238E27FC236}">
                <a16:creationId xmlns:a16="http://schemas.microsoft.com/office/drawing/2014/main" id="{618D6FDD-F283-E84C-B487-B6D22C03276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96;g5cd51a5cef_0_0">
            <a:extLst>
              <a:ext uri="{FF2B5EF4-FFF2-40B4-BE49-F238E27FC236}">
                <a16:creationId xmlns:a16="http://schemas.microsoft.com/office/drawing/2014/main" id="{39094731-071D-C944-B8B1-B26FD0ECDB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5630" y="2735599"/>
            <a:ext cx="1270001" cy="124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B371B7-41A7-3247-BA04-9FC6B80A900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3606"/>
          <a:stretch/>
        </p:blipFill>
        <p:spPr>
          <a:xfrm>
            <a:off x="2148332" y="2480340"/>
            <a:ext cx="5093716" cy="163019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2EA922D-7F6C-404E-8A3B-4BA34367B4E8}"/>
              </a:ext>
            </a:extLst>
          </p:cNvPr>
          <p:cNvSpPr txBox="1"/>
          <p:nvPr/>
        </p:nvSpPr>
        <p:spPr>
          <a:xfrm>
            <a:off x="762000" y="4205627"/>
            <a:ext cx="7037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 Falk	            Daniel </a:t>
            </a:r>
            <a:r>
              <a:rPr lang="en-US" dirty="0" err="1"/>
              <a:t>Tward</a:t>
            </a:r>
            <a:r>
              <a:rPr lang="en-US" dirty="0"/>
              <a:t>          Devin Crowley             Vikram </a:t>
            </a:r>
            <a:r>
              <a:rPr lang="en-US" dirty="0">
                <a:solidFill>
                  <a:schemeClr val="dk1"/>
                </a:solidFill>
              </a:rPr>
              <a:t>Chandrashekhar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4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4115F-B061-B047-ADDE-41993017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9807C-F676-AF4F-99FB-CC80F94DE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50FA5-A998-0F4B-B026-54F905D3E91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9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56" y="1210088"/>
            <a:ext cx="3993532" cy="40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4;p1">
            <a:extLst>
              <a:ext uri="{FF2B5EF4-FFF2-40B4-BE49-F238E27FC236}">
                <a16:creationId xmlns:a16="http://schemas.microsoft.com/office/drawing/2014/main" id="{C6353B40-710E-9949-AA78-C4C3EF8B8AC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9843" y="1178084"/>
            <a:ext cx="3993532" cy="40983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CDA3D-BE3F-054B-8285-0C086E7E21FD}"/>
              </a:ext>
            </a:extLst>
          </p:cNvPr>
          <p:cNvSpPr/>
          <p:nvPr/>
        </p:nvSpPr>
        <p:spPr>
          <a:xfrm>
            <a:off x="420625" y="1237756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</a:rPr>
              <a:t>Publications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1AEA58-ED34-AD49-9E91-FE3C4B7A7EE8}"/>
              </a:ext>
            </a:extLst>
          </p:cNvPr>
          <p:cNvSpPr/>
          <p:nvPr/>
        </p:nvSpPr>
        <p:spPr>
          <a:xfrm>
            <a:off x="4999144" y="119191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</a:rPr>
              <a:t>Code</a:t>
            </a:r>
            <a:endParaRPr lang="en-US" dirty="0"/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58E1936D-436E-034A-BD24-8E6949859609}"/>
              </a:ext>
            </a:extLst>
          </p:cNvPr>
          <p:cNvSpPr txBox="1">
            <a:spLocks/>
          </p:cNvSpPr>
          <p:nvPr/>
        </p:nvSpPr>
        <p:spPr>
          <a:xfrm>
            <a:off x="4745150" y="1402195"/>
            <a:ext cx="3926793" cy="27657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generative models of connectomes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levels of complexity and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Estimation provably accurate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scales to large connectomes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cell type / region specific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subset of those properties govern connectivity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1. EM connectivity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3. cell type, location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Output: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Google Shape;88;p1">
            <a:extLst>
              <a:ext uri="{FF2B5EF4-FFF2-40B4-BE49-F238E27FC236}">
                <a16:creationId xmlns:a16="http://schemas.microsoft.com/office/drawing/2014/main" id="{B8D28762-3B09-8542-B553-123B11C55AC4}"/>
              </a:ext>
            </a:extLst>
          </p:cNvPr>
          <p:cNvSpPr txBox="1"/>
          <p:nvPr/>
        </p:nvSpPr>
        <p:spPr>
          <a:xfrm>
            <a:off x="91823" y="343144"/>
            <a:ext cx="89603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</a:rPr>
              <a:t>Learning the principles governing neural connectivity and its relationship to behavior</a:t>
            </a:r>
            <a:endParaRPr dirty="0"/>
          </a:p>
        </p:txBody>
      </p:sp>
      <p:sp>
        <p:nvSpPr>
          <p:cNvPr id="22" name="Google Shape;89;p1">
            <a:extLst>
              <a:ext uri="{FF2B5EF4-FFF2-40B4-BE49-F238E27FC236}">
                <a16:creationId xmlns:a16="http://schemas.microsoft.com/office/drawing/2014/main" id="{36804A33-0BB3-5641-A28B-000FEEF86B7B}"/>
              </a:ext>
            </a:extLst>
          </p:cNvPr>
          <p:cNvSpPr txBox="1"/>
          <p:nvPr/>
        </p:nvSpPr>
        <p:spPr>
          <a:xfrm>
            <a:off x="762000" y="716101"/>
            <a:ext cx="762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Vogelstein, Eric W.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Bridgeford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Benjamin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Pedigo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Jaewon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Chung, Carey E. Priebe</a:t>
            </a:r>
            <a:endParaRPr sz="104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https://lh4.googleusercontent.com/Hmcq0tdBlV0oRrWNCH_vvJE9_MY3PSDKtjhyXEkcp3iDgm9SeMp-_iNNaV0p1omDD-LTcfGy2da8wlq8MW3Zv_-3VmOGBTN0yGDhCB8iczJsPokPgs4tIt6oD_XaV22OyMbE8GTY">
            <a:extLst>
              <a:ext uri="{FF2B5EF4-FFF2-40B4-BE49-F238E27FC236}">
                <a16:creationId xmlns:a16="http://schemas.microsoft.com/office/drawing/2014/main" id="{2CD145C9-756B-F643-A377-4C7AF6FB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5" y="1434176"/>
            <a:ext cx="3902850" cy="36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97;g5cd51a5cef_0_0">
            <a:extLst>
              <a:ext uri="{FF2B5EF4-FFF2-40B4-BE49-F238E27FC236}">
                <a16:creationId xmlns:a16="http://schemas.microsoft.com/office/drawing/2014/main" id="{F346D971-1494-2E4A-97B8-72834E050BA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61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8028CF-A7CC-7440-BD13-5190D9B48DBD}"/>
              </a:ext>
            </a:extLst>
          </p:cNvPr>
          <p:cNvSpPr/>
          <p:nvPr/>
        </p:nvSpPr>
        <p:spPr>
          <a:xfrm>
            <a:off x="368155" y="1219051"/>
            <a:ext cx="8399833" cy="20047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56" y="3391786"/>
            <a:ext cx="8407688" cy="191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88;p1">
            <a:extLst>
              <a:ext uri="{FF2B5EF4-FFF2-40B4-BE49-F238E27FC236}">
                <a16:creationId xmlns:a16="http://schemas.microsoft.com/office/drawing/2014/main" id="{B8D28762-3B09-8542-B553-123B11C55AC4}"/>
              </a:ext>
            </a:extLst>
          </p:cNvPr>
          <p:cNvSpPr txBox="1"/>
          <p:nvPr/>
        </p:nvSpPr>
        <p:spPr>
          <a:xfrm>
            <a:off x="91823" y="343144"/>
            <a:ext cx="89603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</a:rPr>
              <a:t>Multiscale Atlas</a:t>
            </a:r>
            <a:endParaRPr dirty="0"/>
          </a:p>
        </p:txBody>
      </p:sp>
      <p:sp>
        <p:nvSpPr>
          <p:cNvPr id="22" name="Google Shape;89;p1">
            <a:extLst>
              <a:ext uri="{FF2B5EF4-FFF2-40B4-BE49-F238E27FC236}">
                <a16:creationId xmlns:a16="http://schemas.microsoft.com/office/drawing/2014/main" id="{36804A33-0BB3-5641-A28B-000FEEF86B7B}"/>
              </a:ext>
            </a:extLst>
          </p:cNvPr>
          <p:cNvSpPr txBox="1"/>
          <p:nvPr/>
        </p:nvSpPr>
        <p:spPr>
          <a:xfrm>
            <a:off x="762000" y="716101"/>
            <a:ext cx="762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Vogelstein, Ben Falk, Devin Crowley, Daniel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Tward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Randal Burns</a:t>
            </a:r>
            <a:endParaRPr sz="104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19E81-325E-8840-B76F-EFBB6896EB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661" y="1219052"/>
            <a:ext cx="7056627" cy="2004789"/>
          </a:xfrm>
          <a:prstGeom prst="rect">
            <a:avLst/>
          </a:prstGeom>
        </p:spPr>
      </p:pic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F69C70B6-4C4A-DF4A-95CD-FC789B100F2B}"/>
              </a:ext>
            </a:extLst>
          </p:cNvPr>
          <p:cNvSpPr txBox="1">
            <a:spLocks/>
          </p:cNvSpPr>
          <p:nvPr/>
        </p:nvSpPr>
        <p:spPr>
          <a:xfrm>
            <a:off x="489528" y="3471381"/>
            <a:ext cx="8182415" cy="16322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three scales available to visualize today at </a:t>
            </a:r>
            <a:r>
              <a:rPr lang="en-US" dirty="0">
                <a:hlinkClick r:id="rId12"/>
              </a:rPr>
              <a:t>https://neurodata.io/project/zebromes/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infrastructure supports petabytes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overlays of micro and macro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next: Overlays of all 3 scales</a:t>
            </a:r>
          </a:p>
        </p:txBody>
      </p:sp>
      <p:pic>
        <p:nvPicPr>
          <p:cNvPr id="25" name="Google Shape;97;g5cd51a5cef_0_0">
            <a:extLst>
              <a:ext uri="{FF2B5EF4-FFF2-40B4-BE49-F238E27FC236}">
                <a16:creationId xmlns:a16="http://schemas.microsoft.com/office/drawing/2014/main" id="{C3F7B713-D97B-234F-8F9F-D342775C670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71B01-96B5-104D-BDF3-9610C5ED1E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70" r="38810"/>
          <a:stretch/>
        </p:blipFill>
        <p:spPr>
          <a:xfrm>
            <a:off x="3474719" y="1571376"/>
            <a:ext cx="2203705" cy="16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708523" y="343144"/>
            <a:ext cx="75302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NeuroData’s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Cloud Ecosystem to Support Petabyte Multiscale Atlas</a:t>
            </a:r>
            <a:endParaRPr dirty="0"/>
          </a:p>
        </p:txBody>
      </p:sp>
      <p:sp>
        <p:nvSpPr>
          <p:cNvPr id="89" name="Google Shape;89;p1"/>
          <p:cNvSpPr txBox="1"/>
          <p:nvPr/>
        </p:nvSpPr>
        <p:spPr>
          <a:xfrm>
            <a:off x="762000" y="716101"/>
            <a:ext cx="762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 Falk, Joshua T. Vogelstein, Randal Burns</a:t>
            </a:r>
            <a:endParaRPr sz="104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poto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348" i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rimary</a:t>
            </a:r>
            <a:endParaRPr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39" name="Google Shape;94;p1">
            <a:extLst>
              <a:ext uri="{FF2B5EF4-FFF2-40B4-BE49-F238E27FC236}">
                <a16:creationId xmlns:a16="http://schemas.microsoft.com/office/drawing/2014/main" id="{0A5C07C4-1F79-5749-AA48-C7CEF43A00B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56" y="1231249"/>
            <a:ext cx="3993532" cy="40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4;p1">
            <a:extLst>
              <a:ext uri="{FF2B5EF4-FFF2-40B4-BE49-F238E27FC236}">
                <a16:creationId xmlns:a16="http://schemas.microsoft.com/office/drawing/2014/main" id="{CC90C8FB-1C5E-8549-B016-A7BD60F3068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9843" y="1231249"/>
            <a:ext cx="3993532" cy="409834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4DE8C959-FD48-CB48-83A1-BFC713A8F504}"/>
              </a:ext>
            </a:extLst>
          </p:cNvPr>
          <p:cNvSpPr txBox="1">
            <a:spLocks/>
          </p:cNvSpPr>
          <p:nvPr/>
        </p:nvSpPr>
        <p:spPr>
          <a:xfrm>
            <a:off x="4745151" y="1338396"/>
            <a:ext cx="3978224" cy="36605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10 years of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Hosts 30+ open access datasets from 20+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Collaborative development with Google, JHUAPL, Allen, Princeton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and most diverse open access brain imaging repository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multiscale brain imaging repository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Pub: </a:t>
            </a:r>
            <a:r>
              <a:rPr lang="en-US" dirty="0">
                <a:hlinkClick r:id="rId10"/>
              </a:rPr>
              <a:t>Nature Methods, 2018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Code: </a:t>
            </a:r>
            <a:r>
              <a:rPr lang="en-US" dirty="0">
                <a:hlinkClick r:id="rId11"/>
              </a:rPr>
              <a:t>https://neurodata.io/ndcloud/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2"/>
              </a:rPr>
              <a:t>Live demo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next: distributed database, see #25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65EFF-D90A-F544-8A3D-BD9A11C9DE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627" y="1231249"/>
            <a:ext cx="3921476" cy="4026515"/>
          </a:xfrm>
          <a:prstGeom prst="rect">
            <a:avLst/>
          </a:prstGeom>
        </p:spPr>
      </p:pic>
      <p:pic>
        <p:nvPicPr>
          <p:cNvPr id="19" name="Google Shape;97;g5cd51a5cef_0_0">
            <a:extLst>
              <a:ext uri="{FF2B5EF4-FFF2-40B4-BE49-F238E27FC236}">
                <a16:creationId xmlns:a16="http://schemas.microsoft.com/office/drawing/2014/main" id="{76BD1A11-DEE6-6945-8414-BDAD4BD1505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0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265559" y="343144"/>
            <a:ext cx="66622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</a:rPr>
              <a:t>Registering Microscale to Macroscale</a:t>
            </a:r>
            <a:endParaRPr lang="en-US"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56" y="1210088"/>
            <a:ext cx="3993532" cy="40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4;p1">
            <a:extLst>
              <a:ext uri="{FF2B5EF4-FFF2-40B4-BE49-F238E27FC236}">
                <a16:creationId xmlns:a16="http://schemas.microsoft.com/office/drawing/2014/main" id="{C6353B40-710E-9949-AA78-C4C3EF8B8AC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9843" y="1178084"/>
            <a:ext cx="3993532" cy="409834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58E1936D-436E-034A-BD24-8E6949859609}"/>
              </a:ext>
            </a:extLst>
          </p:cNvPr>
          <p:cNvSpPr txBox="1">
            <a:spLocks/>
          </p:cNvSpPr>
          <p:nvPr/>
        </p:nvSpPr>
        <p:spPr>
          <a:xfrm>
            <a:off x="4745151" y="1380927"/>
            <a:ext cx="3978224" cy="31559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nonlinear diffeomorphic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invertible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data, artifacts, multimodal, cross-contrast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Easy </a:t>
            </a:r>
            <a:r>
              <a:rPr lang="en-US" dirty="0"/>
              <a:t>to install/use, native 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GPU support to speed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Pub: </a:t>
            </a:r>
            <a:r>
              <a:rPr lang="en-US" dirty="0" err="1">
                <a:hlinkClick r:id="rId11"/>
              </a:rPr>
              <a:t>bioRxiv</a:t>
            </a:r>
            <a:r>
              <a:rPr lang="en-US" dirty="0">
                <a:hlinkClick r:id="rId11"/>
              </a:rPr>
              <a:t>, 2019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Code: </a:t>
            </a:r>
            <a:r>
              <a:rPr lang="en-US" dirty="0">
                <a:hlinkClick r:id="rId12"/>
              </a:rPr>
              <a:t>https://neurodata.io/reg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3"/>
              </a:rPr>
              <a:t>Live demo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next: Nano </a:t>
            </a:r>
            <a:r>
              <a:rPr lang="en-US" dirty="0">
                <a:sym typeface="Wingdings" pitchFamily="2" charset="2"/>
              </a:rPr>
              <a:t> Micro, see #45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2A301B-56EF-8B4A-9EC2-2A91DF752B00}"/>
              </a:ext>
            </a:extLst>
          </p:cNvPr>
          <p:cNvSpPr/>
          <p:nvPr/>
        </p:nvSpPr>
        <p:spPr>
          <a:xfrm>
            <a:off x="420625" y="1640612"/>
            <a:ext cx="3888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Google Shape;89;p1">
            <a:extLst>
              <a:ext uri="{FF2B5EF4-FFF2-40B4-BE49-F238E27FC236}">
                <a16:creationId xmlns:a16="http://schemas.microsoft.com/office/drawing/2014/main" id="{96185F05-6411-AD4F-BC7F-A023503E1AAB}"/>
              </a:ext>
            </a:extLst>
          </p:cNvPr>
          <p:cNvSpPr txBox="1"/>
          <p:nvPr/>
        </p:nvSpPr>
        <p:spPr>
          <a:xfrm>
            <a:off x="762000" y="716101"/>
            <a:ext cx="762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Devin Crowley</a:t>
            </a:r>
            <a:r>
              <a:rPr lang="en-US" sz="1200" dirty="0">
                <a:solidFill>
                  <a:schemeClr val="dk1"/>
                </a:solidFill>
              </a:rPr>
              <a:t>, Vikram Chandrashekhar, Daniel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Tward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Joshua T. Vogelstein</a:t>
            </a:r>
            <a:endParaRPr sz="104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97;g5cd51a5cef_0_0">
            <a:extLst>
              <a:ext uri="{FF2B5EF4-FFF2-40B4-BE49-F238E27FC236}">
                <a16:creationId xmlns:a16="http://schemas.microsoft.com/office/drawing/2014/main" id="{4E3B4FB4-18B8-FE44-AA09-DE8695ED827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8;g5cd51a5cef_0_0">
            <a:extLst>
              <a:ext uri="{FF2B5EF4-FFF2-40B4-BE49-F238E27FC236}">
                <a16:creationId xmlns:a16="http://schemas.microsoft.com/office/drawing/2014/main" id="{52703422-57D9-5143-B713-F06D4B2A964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6331"/>
          <a:stretch/>
        </p:blipFill>
        <p:spPr>
          <a:xfrm>
            <a:off x="387967" y="1369207"/>
            <a:ext cx="3950433" cy="2765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9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neuroglancer zbrain demo">
            <a:hlinkClick r:id="" action="ppaction://media"/>
            <a:extLst>
              <a:ext uri="{FF2B5EF4-FFF2-40B4-BE49-F238E27FC236}">
                <a16:creationId xmlns:a16="http://schemas.microsoft.com/office/drawing/2014/main" id="{5B4AEC11-490C-574E-B6C4-66C7A24420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8156" y="1210088"/>
            <a:ext cx="3993532" cy="40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4;p1">
            <a:extLst>
              <a:ext uri="{FF2B5EF4-FFF2-40B4-BE49-F238E27FC236}">
                <a16:creationId xmlns:a16="http://schemas.microsoft.com/office/drawing/2014/main" id="{C6353B40-710E-9949-AA78-C4C3EF8B8AC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29843" y="1178084"/>
            <a:ext cx="3993532" cy="40983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CDA3D-BE3F-054B-8285-0C086E7E21FD}"/>
              </a:ext>
            </a:extLst>
          </p:cNvPr>
          <p:cNvSpPr/>
          <p:nvPr/>
        </p:nvSpPr>
        <p:spPr>
          <a:xfrm>
            <a:off x="420625" y="1237756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</a:rPr>
              <a:t>Publications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1AEA58-ED34-AD49-9E91-FE3C4B7A7EE8}"/>
              </a:ext>
            </a:extLst>
          </p:cNvPr>
          <p:cNvSpPr/>
          <p:nvPr/>
        </p:nvSpPr>
        <p:spPr>
          <a:xfrm>
            <a:off x="4999144" y="119191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</a:rPr>
              <a:t>Code</a:t>
            </a:r>
            <a:endParaRPr lang="en-US" dirty="0"/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58E1936D-436E-034A-BD24-8E6949859609}"/>
              </a:ext>
            </a:extLst>
          </p:cNvPr>
          <p:cNvSpPr txBox="1">
            <a:spLocks/>
          </p:cNvSpPr>
          <p:nvPr/>
        </p:nvSpPr>
        <p:spPr>
          <a:xfrm>
            <a:off x="4745150" y="1402195"/>
            <a:ext cx="3993532" cy="27657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particle filtering time-series methods to capture nonlinear dynamics in calcium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non-negative methods for spike and cell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source derivatives of MATLAB code from 2010 are the de facto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extensions to </a:t>
            </a:r>
            <a:r>
              <a:rPr lang="en-US" dirty="0" err="1"/>
              <a:t>GCamPs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Pub: </a:t>
            </a:r>
            <a:r>
              <a:rPr lang="en-US" dirty="0">
                <a:hlinkClick r:id="rId13"/>
              </a:rPr>
              <a:t>bioRxiv, 2019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Code: </a:t>
            </a:r>
            <a:r>
              <a:rPr lang="en-US" dirty="0">
                <a:hlinkClick r:id="rId14"/>
              </a:rPr>
              <a:t>https://github.com/flatironinstitute/CaImAn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1" name="Google Shape;88;p1">
            <a:extLst>
              <a:ext uri="{FF2B5EF4-FFF2-40B4-BE49-F238E27FC236}">
                <a16:creationId xmlns:a16="http://schemas.microsoft.com/office/drawing/2014/main" id="{B8D28762-3B09-8542-B553-123B11C55AC4}"/>
              </a:ext>
            </a:extLst>
          </p:cNvPr>
          <p:cNvSpPr txBox="1"/>
          <p:nvPr/>
        </p:nvSpPr>
        <p:spPr>
          <a:xfrm>
            <a:off x="1106064" y="343144"/>
            <a:ext cx="73430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Detecting Cell Bodies and Spikes from Calcium Imaging </a:t>
            </a:r>
            <a:endParaRPr dirty="0"/>
          </a:p>
        </p:txBody>
      </p:sp>
      <p:sp>
        <p:nvSpPr>
          <p:cNvPr id="22" name="Google Shape;89;p1">
            <a:extLst>
              <a:ext uri="{FF2B5EF4-FFF2-40B4-BE49-F238E27FC236}">
                <a16:creationId xmlns:a16="http://schemas.microsoft.com/office/drawing/2014/main" id="{36804A33-0BB3-5641-A28B-000FEEF86B7B}"/>
              </a:ext>
            </a:extLst>
          </p:cNvPr>
          <p:cNvSpPr txBox="1"/>
          <p:nvPr/>
        </p:nvSpPr>
        <p:spPr>
          <a:xfrm>
            <a:off x="762000" y="716101"/>
            <a:ext cx="762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Vogelstein, David Greenberg</a:t>
            </a:r>
            <a:endParaRPr sz="104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97;g5cd51a5cef_0_0">
            <a:extLst>
              <a:ext uri="{FF2B5EF4-FFF2-40B4-BE49-F238E27FC236}">
                <a16:creationId xmlns:a16="http://schemas.microsoft.com/office/drawing/2014/main" id="{2C37AA17-6C19-DE4A-A8EA-00C62EB13A9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z_plane0013_caiman_analysis_denoised">
            <a:hlinkClick r:id="" action="ppaction://media"/>
            <a:extLst>
              <a:ext uri="{FF2B5EF4-FFF2-40B4-BE49-F238E27FC236}">
                <a16:creationId xmlns:a16="http://schemas.microsoft.com/office/drawing/2014/main" id="{56BAC0B7-1AB4-4F40-80E0-2C745E9F47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118" t="1581" r="2153" b="1712"/>
          <a:stretch>
            <a:fillRect/>
          </a:stretch>
        </p:blipFill>
        <p:spPr>
          <a:xfrm>
            <a:off x="451704" y="1288527"/>
            <a:ext cx="3868124" cy="39076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6EBD676-16FE-6945-A3FE-D36E8ABE954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96" y="1226127"/>
            <a:ext cx="3827419" cy="40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7623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8156" y="1210088"/>
            <a:ext cx="3993532" cy="40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4;p1">
            <a:extLst>
              <a:ext uri="{FF2B5EF4-FFF2-40B4-BE49-F238E27FC236}">
                <a16:creationId xmlns:a16="http://schemas.microsoft.com/office/drawing/2014/main" id="{C6353B40-710E-9949-AA78-C4C3EF8B8AC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29843" y="1178084"/>
            <a:ext cx="3993532" cy="40983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CDA3D-BE3F-054B-8285-0C086E7E21FD}"/>
              </a:ext>
            </a:extLst>
          </p:cNvPr>
          <p:cNvSpPr/>
          <p:nvPr/>
        </p:nvSpPr>
        <p:spPr>
          <a:xfrm>
            <a:off x="420625" y="1237756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</a:rPr>
              <a:t>Publications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1AEA58-ED34-AD49-9E91-FE3C4B7A7EE8}"/>
              </a:ext>
            </a:extLst>
          </p:cNvPr>
          <p:cNvSpPr/>
          <p:nvPr/>
        </p:nvSpPr>
        <p:spPr>
          <a:xfrm>
            <a:off x="4999144" y="119191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</a:rPr>
              <a:t>Code</a:t>
            </a:r>
            <a:endParaRPr lang="en-US" dirty="0"/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58E1936D-436E-034A-BD24-8E6949859609}"/>
              </a:ext>
            </a:extLst>
          </p:cNvPr>
          <p:cNvSpPr txBox="1">
            <a:spLocks/>
          </p:cNvSpPr>
          <p:nvPr/>
        </p:nvSpPr>
        <p:spPr>
          <a:xfrm>
            <a:off x="4745150" y="1402195"/>
            <a:ext cx="3926793" cy="35967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estimate connectivity from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univariate methods inadequate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nonlinear multivariate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Pub: </a:t>
            </a:r>
            <a:r>
              <a:rPr lang="en-US" dirty="0" err="1">
                <a:hlinkClick r:id="rId13"/>
              </a:rPr>
              <a:t>eLife</a:t>
            </a:r>
            <a:r>
              <a:rPr lang="en-US" dirty="0">
                <a:hlinkClick r:id="rId13"/>
              </a:rPr>
              <a:t>, 2019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Code: </a:t>
            </a:r>
            <a:r>
              <a:rPr lang="en-US" dirty="0">
                <a:hlinkClick r:id="rId14"/>
              </a:rPr>
              <a:t>https://neurodata.io/mgc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next: validating estimates with EM</a:t>
            </a:r>
          </a:p>
        </p:txBody>
      </p:sp>
      <p:sp>
        <p:nvSpPr>
          <p:cNvPr id="21" name="Google Shape;88;p1">
            <a:extLst>
              <a:ext uri="{FF2B5EF4-FFF2-40B4-BE49-F238E27FC236}">
                <a16:creationId xmlns:a16="http://schemas.microsoft.com/office/drawing/2014/main" id="{B8D28762-3B09-8542-B553-123B11C55AC4}"/>
              </a:ext>
            </a:extLst>
          </p:cNvPr>
          <p:cNvSpPr txBox="1"/>
          <p:nvPr/>
        </p:nvSpPr>
        <p:spPr>
          <a:xfrm>
            <a:off x="1106064" y="343144"/>
            <a:ext cx="73430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</a:rPr>
              <a:t>Modeling Whole Brain Dynamics using EM Constraints</a:t>
            </a:r>
            <a:endParaRPr dirty="0"/>
          </a:p>
        </p:txBody>
      </p:sp>
      <p:sp>
        <p:nvSpPr>
          <p:cNvPr id="22" name="Google Shape;89;p1">
            <a:extLst>
              <a:ext uri="{FF2B5EF4-FFF2-40B4-BE49-F238E27FC236}">
                <a16:creationId xmlns:a16="http://schemas.microsoft.com/office/drawing/2014/main" id="{36804A33-0BB3-5641-A28B-000FEEF86B7B}"/>
              </a:ext>
            </a:extLst>
          </p:cNvPr>
          <p:cNvSpPr txBox="1"/>
          <p:nvPr/>
        </p:nvSpPr>
        <p:spPr>
          <a:xfrm>
            <a:off x="762000" y="716101"/>
            <a:ext cx="762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Vogelstein,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Cencheng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Shen,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Sambit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Panda</a:t>
            </a:r>
            <a:endParaRPr sz="1042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97;g5cd51a5cef_0_0">
            <a:extLst>
              <a:ext uri="{FF2B5EF4-FFF2-40B4-BE49-F238E27FC236}">
                <a16:creationId xmlns:a16="http://schemas.microsoft.com/office/drawing/2014/main" id="{878F0152-572E-484A-A86B-5E180C6B633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rotating_whole_brain_activity">
            <a:hlinkClick r:id="" action="ppaction://media"/>
            <a:extLst>
              <a:ext uri="{FF2B5EF4-FFF2-40B4-BE49-F238E27FC236}">
                <a16:creationId xmlns:a16="http://schemas.microsoft.com/office/drawing/2014/main" id="{1A514063-7A49-3D48-8776-6FD5F4D36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5100" y="1288269"/>
            <a:ext cx="3924118" cy="39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265559" y="343144"/>
            <a:ext cx="66622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58E1936D-436E-034A-BD24-8E6949859609}"/>
              </a:ext>
            </a:extLst>
          </p:cNvPr>
          <p:cNvSpPr txBox="1">
            <a:spLocks/>
          </p:cNvSpPr>
          <p:nvPr/>
        </p:nvSpPr>
        <p:spPr>
          <a:xfrm>
            <a:off x="4745150" y="1582951"/>
            <a:ext cx="4306979" cy="27657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087B8C-07F0-0E44-9A4B-2F0C32EB6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998296"/>
              </p:ext>
            </p:extLst>
          </p:nvPr>
        </p:nvGraphicFramePr>
        <p:xfrm>
          <a:off x="192114" y="1237756"/>
          <a:ext cx="8728602" cy="273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4301">
                  <a:extLst>
                    <a:ext uri="{9D8B030D-6E8A-4147-A177-3AD203B41FA5}">
                      <a16:colId xmlns:a16="http://schemas.microsoft.com/office/drawing/2014/main" val="3660372618"/>
                    </a:ext>
                  </a:extLst>
                </a:gridCol>
                <a:gridCol w="4364301">
                  <a:extLst>
                    <a:ext uri="{9D8B030D-6E8A-4147-A177-3AD203B41FA5}">
                      <a16:colId xmlns:a16="http://schemas.microsoft.com/office/drawing/2014/main" val="1107575097"/>
                    </a:ext>
                  </a:extLst>
                </a:gridCol>
              </a:tblGrid>
              <a:tr h="401052">
                <a:tc>
                  <a:txBody>
                    <a:bodyPr/>
                    <a:lstStyle/>
                    <a:p>
                      <a:r>
                        <a:rPr lang="en-US" dirty="0"/>
                        <a:t>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Link/Code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528620"/>
                  </a:ext>
                </a:extLst>
              </a:tr>
              <a:tr h="401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err="1"/>
                        <a:t>NeuroData</a:t>
                      </a:r>
                      <a:r>
                        <a:rPr lang="en-US" dirty="0"/>
                        <a:t> Cloud Ecosystem, </a:t>
                      </a:r>
                      <a:r>
                        <a:rPr lang="en-US" i="1" dirty="0"/>
                        <a:t>Nature Methods</a:t>
                      </a:r>
                      <a:r>
                        <a:rPr lang="en-US" dirty="0"/>
                        <a:t> (’18)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hlinkClick r:id="rId10"/>
                        </a:rPr>
                        <a:t>https://neurodata.io/ndcloud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651827"/>
                  </a:ext>
                </a:extLst>
              </a:tr>
              <a:tr h="401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3D Diffeomorphic Registration,  </a:t>
                      </a:r>
                      <a:r>
                        <a:rPr lang="en-US" i="1" dirty="0" err="1"/>
                        <a:t>PLoS</a:t>
                      </a:r>
                      <a:r>
                        <a:rPr lang="en-US" i="1" dirty="0"/>
                        <a:t> CB</a:t>
                      </a:r>
                      <a:r>
                        <a:rPr lang="en-US" dirty="0"/>
                        <a:t> (‘18)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1"/>
                        </a:rPr>
                        <a:t>https://neurodata.io/reg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230935"/>
                  </a:ext>
                </a:extLst>
              </a:tr>
              <a:tr h="401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Calcium Imaging, </a:t>
                      </a:r>
                      <a:r>
                        <a:rPr lang="en-US" i="1" dirty="0" err="1"/>
                        <a:t>bioRxiv</a:t>
                      </a:r>
                      <a:r>
                        <a:rPr lang="en-US" dirty="0"/>
                        <a:t> (‘18)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hlinkClick r:id="rId12"/>
                        </a:rPr>
                        <a:t>https://github.com/flatironinstitute/CaImAn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893505"/>
                  </a:ext>
                </a:extLst>
              </a:tr>
              <a:tr h="401052">
                <a:tc>
                  <a:txBody>
                    <a:bodyPr/>
                    <a:lstStyle/>
                    <a:p>
                      <a:r>
                        <a:rPr lang="en-US" dirty="0"/>
                        <a:t>Detecting multivariate relationships, </a:t>
                      </a:r>
                      <a:r>
                        <a:rPr lang="en-US" i="1" dirty="0" err="1"/>
                        <a:t>eLife</a:t>
                      </a:r>
                      <a:r>
                        <a:rPr lang="en-US" dirty="0"/>
                        <a:t> (‘19)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3"/>
                        </a:rPr>
                        <a:t>https://neurodata.io/mgc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786749"/>
                  </a:ext>
                </a:extLst>
              </a:tr>
              <a:tr h="401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err="1"/>
                        <a:t>Connectal</a:t>
                      </a:r>
                      <a:r>
                        <a:rPr lang="en-US" dirty="0"/>
                        <a:t> Coding, </a:t>
                      </a:r>
                      <a:r>
                        <a:rPr lang="en-US" i="1" dirty="0" err="1"/>
                        <a:t>Curr</a:t>
                      </a:r>
                      <a:r>
                        <a:rPr lang="en-US" i="1" dirty="0"/>
                        <a:t>. </a:t>
                      </a:r>
                      <a:r>
                        <a:rPr lang="en-US" i="1" dirty="0" err="1"/>
                        <a:t>Opin</a:t>
                      </a:r>
                      <a:r>
                        <a:rPr lang="en-US" i="1" dirty="0"/>
                        <a:t>. Neuro.</a:t>
                      </a:r>
                      <a:r>
                        <a:rPr lang="en-US" dirty="0"/>
                        <a:t> (’19)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hlinkClick r:id="rId14"/>
                        </a:rPr>
                        <a:t>https://neurodata.io/graspy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76673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Multiscale Atlas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hlinkClick r:id="rId15"/>
                        </a:rPr>
                        <a:t>https://neurodata.io/project/zebromes/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05315"/>
                  </a:ext>
                </a:extLst>
              </a:tr>
            </a:tbl>
          </a:graphicData>
        </a:graphic>
      </p:graphicFrame>
      <p:pic>
        <p:nvPicPr>
          <p:cNvPr id="48" name="Google Shape;97;g5cd51a5cef_0_0">
            <a:extLst>
              <a:ext uri="{FF2B5EF4-FFF2-40B4-BE49-F238E27FC236}">
                <a16:creationId xmlns:a16="http://schemas.microsoft.com/office/drawing/2014/main" id="{44E22679-2645-6140-A626-818E1986CD1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90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7167"/>
            <a:ext cx="9144000" cy="467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45125"/>
            <a:ext cx="9144000" cy="39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0861" y="44414"/>
            <a:ext cx="1391268" cy="2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02" y="5386611"/>
            <a:ext cx="1263591" cy="2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265559" y="343144"/>
            <a:ext cx="66622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24" y="39917"/>
            <a:ext cx="380232" cy="2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327" y="54642"/>
            <a:ext cx="291042" cy="29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517941" y="132745"/>
            <a:ext cx="380233" cy="19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8" i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of primary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80866" y="68737"/>
            <a:ext cx="220066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Joshua T. Vogelstein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56" y="1210088"/>
            <a:ext cx="8407690" cy="40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8154" y="1210090"/>
            <a:ext cx="8407692" cy="335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5413" y="25821"/>
            <a:ext cx="325357" cy="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50F660-F602-F44D-B546-AB5158CEDB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9200" y="3655792"/>
            <a:ext cx="1625600" cy="1625600"/>
          </a:xfrm>
          <a:prstGeom prst="rect">
            <a:avLst/>
          </a:prstGeom>
        </p:spPr>
      </p:pic>
      <p:pic>
        <p:nvPicPr>
          <p:cNvPr id="40" name="Google Shape;97;g5cd51a5cef_0_0">
            <a:extLst>
              <a:ext uri="{FF2B5EF4-FFF2-40B4-BE49-F238E27FC236}">
                <a16:creationId xmlns:a16="http://schemas.microsoft.com/office/drawing/2014/main" id="{B5D7F3E6-57F7-484B-9362-A26A2FC8EA8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0024" y="43431"/>
            <a:ext cx="315403" cy="3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8735E-393D-614F-AB81-75E9708C550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6303" b="21465"/>
          <a:stretch/>
        </p:blipFill>
        <p:spPr>
          <a:xfrm>
            <a:off x="0" y="0"/>
            <a:ext cx="9144000" cy="7587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C584E-A7A0-C846-98BE-708031202DEF}"/>
              </a:ext>
            </a:extLst>
          </p:cNvPr>
          <p:cNvSpPr txBox="1"/>
          <p:nvPr/>
        </p:nvSpPr>
        <p:spPr>
          <a:xfrm>
            <a:off x="552327" y="460195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A6450-D079-2344-A439-C078C2F07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725" y="1291192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5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631</Words>
  <Application>Microsoft Macintosh PowerPoint</Application>
  <PresentationFormat>On-screen Show (16:10)</PresentationFormat>
  <Paragraphs>129</Paragraphs>
  <Slides>11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jovo Vogelstein</cp:lastModifiedBy>
  <cp:revision>37</cp:revision>
  <dcterms:created xsi:type="dcterms:W3CDTF">2019-06-12T00:10:12Z</dcterms:created>
  <dcterms:modified xsi:type="dcterms:W3CDTF">2019-07-08T15:39:38Z</dcterms:modified>
</cp:coreProperties>
</file>